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rimo"/>
      <p:regular r:id="rId27"/>
      <p:bold r:id="rId28"/>
      <p:italic r:id="rId29"/>
      <p:boldItalic r:id="rId30"/>
    </p:embeddedFont>
    <p:embeddedFont>
      <p:font typeface="Arimo SemiBold"/>
      <p:regular r:id="rId31"/>
      <p:bold r:id="rId32"/>
      <p:italic r:id="rId33"/>
      <p:boldItalic r:id="rId34"/>
    </p:embeddedFont>
    <p:embeddedFont>
      <p:font typeface="Fira Sans SemiBold"/>
      <p:regular r:id="rId35"/>
      <p:bold r:id="rId36"/>
      <p:italic r:id="rId37"/>
      <p:boldItalic r:id="rId38"/>
    </p:embeddedFont>
    <p:embeddedFont>
      <p:font typeface="Arimo Medium"/>
      <p:regular r:id="rId39"/>
      <p:bold r:id="rId40"/>
      <p:italic r:id="rId41"/>
      <p:boldItalic r:id="rId42"/>
    </p:embeddedFont>
    <p:embeddedFont>
      <p:font typeface="Archivo Black"/>
      <p:regular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Medium-bold.fntdata"/><Relationship Id="rId20" Type="http://schemas.openxmlformats.org/officeDocument/2006/relationships/slide" Target="slides/slide15.xml"/><Relationship Id="rId42" Type="http://schemas.openxmlformats.org/officeDocument/2006/relationships/font" Target="fonts/ArimoMedium-boldItalic.fntdata"/><Relationship Id="rId41" Type="http://schemas.openxmlformats.org/officeDocument/2006/relationships/font" Target="fonts/ArimoMedium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ArchivoBlack-regular.fntdata"/><Relationship Id="rId24" Type="http://schemas.openxmlformats.org/officeDocument/2006/relationships/font" Target="fonts/Roboto-bold.fntdata"/><Relationship Id="rId46" Type="http://schemas.openxmlformats.org/officeDocument/2006/relationships/font" Target="fonts/OpenSans-italic.fntdata"/><Relationship Id="rId23" Type="http://schemas.openxmlformats.org/officeDocument/2006/relationships/font" Target="fonts/Roboto-regular.fntdata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47" Type="http://schemas.openxmlformats.org/officeDocument/2006/relationships/font" Target="fonts/OpenSans-boldItalic.fntdata"/><Relationship Id="rId28" Type="http://schemas.openxmlformats.org/officeDocument/2006/relationships/font" Target="fonts/Arimo-bold.fntdata"/><Relationship Id="rId27" Type="http://schemas.openxmlformats.org/officeDocument/2006/relationships/font" Target="fonts/Arim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SemiBold-regular.fntdata"/><Relationship Id="rId30" Type="http://schemas.openxmlformats.org/officeDocument/2006/relationships/font" Target="fonts/Arimo-boldItalic.fntdata"/><Relationship Id="rId11" Type="http://schemas.openxmlformats.org/officeDocument/2006/relationships/slide" Target="slides/slide6.xml"/><Relationship Id="rId33" Type="http://schemas.openxmlformats.org/officeDocument/2006/relationships/font" Target="fonts/ArimoSemiBold-italic.fntdata"/><Relationship Id="rId10" Type="http://schemas.openxmlformats.org/officeDocument/2006/relationships/slide" Target="slides/slide5.xml"/><Relationship Id="rId32" Type="http://schemas.openxmlformats.org/officeDocument/2006/relationships/font" Target="fonts/ArimoSemiBold-bold.fntdata"/><Relationship Id="rId13" Type="http://schemas.openxmlformats.org/officeDocument/2006/relationships/slide" Target="slides/slide8.xml"/><Relationship Id="rId35" Type="http://schemas.openxmlformats.org/officeDocument/2006/relationships/font" Target="fonts/FiraSa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Arimo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SemiBold-italic.fntdata"/><Relationship Id="rId14" Type="http://schemas.openxmlformats.org/officeDocument/2006/relationships/slide" Target="slides/slide9.xml"/><Relationship Id="rId36" Type="http://schemas.openxmlformats.org/officeDocument/2006/relationships/font" Target="fonts/FiraSansSemiBold-bold.fntdata"/><Relationship Id="rId17" Type="http://schemas.openxmlformats.org/officeDocument/2006/relationships/slide" Target="slides/slide12.xml"/><Relationship Id="rId39" Type="http://schemas.openxmlformats.org/officeDocument/2006/relationships/font" Target="fonts/ArimoMedium-regular.fntdata"/><Relationship Id="rId16" Type="http://schemas.openxmlformats.org/officeDocument/2006/relationships/slide" Target="slides/slide11.xml"/><Relationship Id="rId38" Type="http://schemas.openxmlformats.org/officeDocument/2006/relationships/font" Target="fonts/FiraSans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44730703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4473070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2d5c14a1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2d5c14a1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2d5c14a1e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2d5c14a1e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2c1b02d2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e2c1b02d2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2d5c14a1e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2d5c14a1e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2d5c14a1e_0_1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2d5c14a1e_0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2d5c14a1e_0_1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e2d5c14a1e_0_1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7182006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7182006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dd96f8469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dd96f846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7182006e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7182006e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d56cccb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d56cccb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43e2fa4a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43e2fa4a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7182006e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7182006e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arenR"/>
            </a:pPr>
            <a:r>
              <a:rPr lang="pt-BR">
                <a:solidFill>
                  <a:schemeClr val="dk1"/>
                </a:solidFill>
              </a:rPr>
              <a:t>O treinamento é feito com as respostas/rótulos, para aprender os padrões que levam a se ter essa resposta.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arenR"/>
            </a:pPr>
            <a:r>
              <a:rPr lang="pt-BR">
                <a:solidFill>
                  <a:schemeClr val="dk1"/>
                </a:solidFill>
              </a:rPr>
              <a:t>O teste é feito sem as respostas/rótulos, para ver se o desempenho do modelo.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2c1b02d2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2c1b02d2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Quanto maior o RMSE do modelo, menor é o seu desempenho, já que valores altos indicam maior quantidade de erros de predição.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2c1b02d2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2c1b02d2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2c1b02d2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2c1b02d2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2c1b02d2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2c1b02d2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 etapa de pré-processamento é um conjunto de atividades que envolvem a preparação, organização e estruturação de um conjunto de dados. Transforma dados brutos em formatos que sejam úteis e eficientes para uso e que serão utilizados na criação dos modelos preditivos.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0" Type="http://schemas.openxmlformats.org/officeDocument/2006/relationships/image" Target="../media/image19.png"/><Relationship Id="rId9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450" y="-44925"/>
            <a:ext cx="9233400" cy="51937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052000" y="1088025"/>
            <a:ext cx="7200600" cy="195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052000" y="1088025"/>
            <a:ext cx="7248300" cy="195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42983D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PREDIÇÃO DE NOTAS DE ALUNOS DO ENSINO MÉDIO A PARTIR DE INDICADORES ESCOLARES E DE </a:t>
            </a:r>
            <a:r>
              <a:rPr i="1" lang="pt-BR" sz="2300">
                <a:solidFill>
                  <a:srgbClr val="42983D"/>
                </a:solidFill>
                <a:latin typeface="Archivo Black"/>
                <a:ea typeface="Archivo Black"/>
                <a:cs typeface="Archivo Black"/>
                <a:sym typeface="Archivo Black"/>
              </a:rPr>
              <a:t>BULLYING </a:t>
            </a:r>
            <a:r>
              <a:rPr lang="pt-BR" sz="2300">
                <a:solidFill>
                  <a:srgbClr val="42983D"/>
                </a:solidFill>
                <a:latin typeface="Archivo Black"/>
                <a:ea typeface="Archivo Black"/>
                <a:cs typeface="Archivo Black"/>
                <a:sym typeface="Archivo Black"/>
              </a:rPr>
              <a:t>USANDO APRENDIZADO DE MÁQUINA</a:t>
            </a:r>
            <a:endParaRPr sz="2300">
              <a:solidFill>
                <a:srgbClr val="42983D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59053" l="22071" r="18581" t="0"/>
          <a:stretch/>
        </p:blipFill>
        <p:spPr>
          <a:xfrm>
            <a:off x="66450" y="160975"/>
            <a:ext cx="602775" cy="6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0" r="0" t="79454"/>
          <a:stretch/>
        </p:blipFill>
        <p:spPr>
          <a:xfrm>
            <a:off x="568884" y="539644"/>
            <a:ext cx="1019865" cy="3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19781" l="0" r="0" t="42731"/>
          <a:stretch/>
        </p:blipFill>
        <p:spPr>
          <a:xfrm>
            <a:off x="666975" y="90576"/>
            <a:ext cx="823675" cy="4490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052000" y="3362600"/>
            <a:ext cx="7310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Bianca Vitória dos Santos Viana</a:t>
            </a:r>
            <a:endParaRPr sz="2000">
              <a:solidFill>
                <a:schemeClr val="lt1"/>
              </a:solidFill>
              <a:latin typeface="Arimo Medium"/>
              <a:ea typeface="Arimo Medium"/>
              <a:cs typeface="Arimo Medium"/>
              <a:sym typeface="Arimo Medium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Arimo Medium"/>
                <a:ea typeface="Arimo Medium"/>
                <a:cs typeface="Arimo Medium"/>
                <a:sym typeface="Arimo Medium"/>
              </a:rPr>
              <a:t>Orientador: </a:t>
            </a:r>
            <a:r>
              <a:rPr b="1" lang="pt-BR" sz="2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Prof. Dr. Samuel Botter Martins</a:t>
            </a:r>
            <a:endParaRPr b="1" sz="2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-46450" y="4639750"/>
            <a:ext cx="92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Campinas | 2023</a:t>
            </a:r>
            <a:endParaRPr sz="17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2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/>
        </p:nvSpPr>
        <p:spPr>
          <a:xfrm>
            <a:off x="240575" y="19725"/>
            <a:ext cx="4130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Metodologia e Experimentos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3594836" y="1071405"/>
            <a:ext cx="1825500" cy="525300"/>
          </a:xfrm>
          <a:prstGeom prst="rect">
            <a:avLst/>
          </a:prstGeom>
          <a:solidFill>
            <a:srgbClr val="4285F4">
              <a:alpha val="6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Cenários escolhidos</a:t>
            </a:r>
            <a:endParaRPr b="1"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1588500" y="2085400"/>
            <a:ext cx="1825500" cy="7317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Se o aluno sofreu ou não </a:t>
            </a:r>
            <a:r>
              <a:rPr i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bullying </a:t>
            </a:r>
            <a:endParaRPr i="1"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b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variável binária</a:t>
            </a: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2"/>
          <p:cNvSpPr/>
          <p:nvPr/>
        </p:nvSpPr>
        <p:spPr>
          <a:xfrm>
            <a:off x="5601075" y="2085500"/>
            <a:ext cx="2076000" cy="7317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Vitimização por </a:t>
            </a:r>
            <a:r>
              <a:rPr i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bullying </a:t>
            </a:r>
            <a:endParaRPr i="1"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b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todas as cinco formas</a:t>
            </a: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47" name="Google Shape;247;p22"/>
          <p:cNvCxnSpPr>
            <a:stCxn id="244" idx="2"/>
            <a:endCxn id="246" idx="0"/>
          </p:cNvCxnSpPr>
          <p:nvPr/>
        </p:nvCxnSpPr>
        <p:spPr>
          <a:xfrm flipH="1" rot="-5400000">
            <a:off x="5328986" y="775305"/>
            <a:ext cx="488700" cy="21315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22"/>
          <p:cNvCxnSpPr>
            <a:stCxn id="245" idx="0"/>
            <a:endCxn id="244" idx="2"/>
          </p:cNvCxnSpPr>
          <p:nvPr/>
        </p:nvCxnSpPr>
        <p:spPr>
          <a:xfrm rot="-5400000">
            <a:off x="3260100" y="837850"/>
            <a:ext cx="488700" cy="2006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9" name="Google Shape;2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375" y="472400"/>
            <a:ext cx="688349" cy="68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/>
          <p:nvPr/>
        </p:nvSpPr>
        <p:spPr>
          <a:xfrm>
            <a:off x="2566475" y="3842100"/>
            <a:ext cx="1825500" cy="8784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Caráter pessoal</a:t>
            </a: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(cor/raça, gênero, auto-imagem e tipo de escola)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4708875" y="3842100"/>
            <a:ext cx="1825500" cy="8784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Relações</a:t>
            </a: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(relação com os amigos e relação com os professores)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6837575" y="3842100"/>
            <a:ext cx="1825500" cy="8784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Sono</a:t>
            </a: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(demora para dormir, quantidade de sonhos ruins e qualidade)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480925" y="3842100"/>
            <a:ext cx="1825500" cy="8784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Todas</a:t>
            </a: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as características do conjunto de dados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22"/>
          <p:cNvCxnSpPr>
            <a:stCxn id="253" idx="0"/>
          </p:cNvCxnSpPr>
          <p:nvPr/>
        </p:nvCxnSpPr>
        <p:spPr>
          <a:xfrm rot="-5400000">
            <a:off x="2814475" y="1870500"/>
            <a:ext cx="550800" cy="3392400"/>
          </a:xfrm>
          <a:prstGeom prst="bentConnector2">
            <a:avLst/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" name="Google Shape;255;p22"/>
          <p:cNvCxnSpPr>
            <a:stCxn id="250" idx="0"/>
          </p:cNvCxnSpPr>
          <p:nvPr/>
        </p:nvCxnSpPr>
        <p:spPr>
          <a:xfrm rot="-5400000">
            <a:off x="3202025" y="3563700"/>
            <a:ext cx="555600" cy="1200"/>
          </a:xfrm>
          <a:prstGeom prst="bentConnector3">
            <a:avLst>
              <a:gd fmla="val 10921" name="adj1"/>
            </a:avLst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6" name="Google Shape;256;p22"/>
          <p:cNvCxnSpPr>
            <a:endCxn id="252" idx="0"/>
          </p:cNvCxnSpPr>
          <p:nvPr/>
        </p:nvCxnSpPr>
        <p:spPr>
          <a:xfrm>
            <a:off x="4709825" y="3291300"/>
            <a:ext cx="3040500" cy="550800"/>
          </a:xfrm>
          <a:prstGeom prst="bentConnector2">
            <a:avLst/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22"/>
          <p:cNvCxnSpPr>
            <a:stCxn id="251" idx="0"/>
          </p:cNvCxnSpPr>
          <p:nvPr/>
        </p:nvCxnSpPr>
        <p:spPr>
          <a:xfrm flipH="1" rot="5400000">
            <a:off x="5344125" y="3564600"/>
            <a:ext cx="554400" cy="600"/>
          </a:xfrm>
          <a:prstGeom prst="bentConnector3">
            <a:avLst>
              <a:gd fmla="val 4929" name="adj1"/>
            </a:avLst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22"/>
          <p:cNvSpPr txBox="1"/>
          <p:nvPr/>
        </p:nvSpPr>
        <p:spPr>
          <a:xfrm>
            <a:off x="3797887" y="2394738"/>
            <a:ext cx="141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Média das notas</a:t>
            </a:r>
            <a:endParaRPr sz="11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4352303" y="2145275"/>
            <a:ext cx="295493" cy="327999"/>
          </a:xfrm>
          <a:custGeom>
            <a:rect b="b" l="l" r="r" t="t"/>
            <a:pathLst>
              <a:path extrusionOk="0" h="23341" w="23373">
                <a:moveTo>
                  <a:pt x="23372" y="11686"/>
                </a:moveTo>
                <a:cubicBezTo>
                  <a:pt x="23372" y="18115"/>
                  <a:pt x="18115" y="23340"/>
                  <a:pt x="11686" y="23340"/>
                </a:cubicBezTo>
                <a:cubicBezTo>
                  <a:pt x="5226" y="23340"/>
                  <a:pt x="1" y="18115"/>
                  <a:pt x="1" y="11686"/>
                </a:cubicBezTo>
                <a:cubicBezTo>
                  <a:pt x="1" y="5226"/>
                  <a:pt x="5226" y="0"/>
                  <a:pt x="11686" y="0"/>
                </a:cubicBezTo>
                <a:cubicBezTo>
                  <a:pt x="18115" y="0"/>
                  <a:pt x="23372" y="5226"/>
                  <a:pt x="23372" y="11686"/>
                </a:cubicBezTo>
                <a:close/>
              </a:path>
            </a:pathLst>
          </a:cu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0426" y="2184240"/>
            <a:ext cx="239235" cy="250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22"/>
          <p:cNvCxnSpPr>
            <a:stCxn id="245" idx="2"/>
          </p:cNvCxnSpPr>
          <p:nvPr/>
        </p:nvCxnSpPr>
        <p:spPr>
          <a:xfrm flipH="1" rot="-5400000">
            <a:off x="3451650" y="1866700"/>
            <a:ext cx="92100" cy="1992900"/>
          </a:xfrm>
          <a:prstGeom prst="bentConnector2">
            <a:avLst/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22"/>
          <p:cNvCxnSpPr>
            <a:stCxn id="246" idx="2"/>
          </p:cNvCxnSpPr>
          <p:nvPr/>
        </p:nvCxnSpPr>
        <p:spPr>
          <a:xfrm rot="5400000">
            <a:off x="5520525" y="1790750"/>
            <a:ext cx="92100" cy="2145000"/>
          </a:xfrm>
          <a:prstGeom prst="bentConnector2">
            <a:avLst/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22"/>
          <p:cNvCxnSpPr/>
          <p:nvPr/>
        </p:nvCxnSpPr>
        <p:spPr>
          <a:xfrm rot="-5400000">
            <a:off x="4309700" y="3103900"/>
            <a:ext cx="380700" cy="900"/>
          </a:xfrm>
          <a:prstGeom prst="bentConnector3">
            <a:avLst>
              <a:gd fmla="val 13508" name="adj1"/>
            </a:avLst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22"/>
          <p:cNvSpPr txBox="1"/>
          <p:nvPr/>
        </p:nvSpPr>
        <p:spPr>
          <a:xfrm>
            <a:off x="8636025" y="38400"/>
            <a:ext cx="55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6195525" y="4720500"/>
            <a:ext cx="2902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Metodologia e Experimentos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3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/>
        </p:nvSpPr>
        <p:spPr>
          <a:xfrm>
            <a:off x="240575" y="19725"/>
            <a:ext cx="4130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Metodologia e Experimentos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62" y="605342"/>
            <a:ext cx="605175" cy="60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/>
          <p:nvPr/>
        </p:nvSpPr>
        <p:spPr>
          <a:xfrm>
            <a:off x="3531900" y="1262325"/>
            <a:ext cx="1992900" cy="698700"/>
          </a:xfrm>
          <a:prstGeom prst="rect">
            <a:avLst/>
          </a:prstGeom>
          <a:solidFill>
            <a:srgbClr val="4285F4">
              <a:alpha val="65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Criação dos modelos de aprendizado de máquina</a:t>
            </a:r>
            <a:endParaRPr b="1" sz="1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566475" y="2775300"/>
            <a:ext cx="1825500" cy="8784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Decision Tree</a:t>
            </a:r>
            <a:endParaRPr i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4708875" y="2775300"/>
            <a:ext cx="1825500" cy="8784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Random Forest</a:t>
            </a:r>
            <a:endParaRPr i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6837575" y="2775300"/>
            <a:ext cx="1825500" cy="8784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XGBoost</a:t>
            </a:r>
            <a:endParaRPr i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480925" y="2775300"/>
            <a:ext cx="1825500" cy="878400"/>
          </a:xfrm>
          <a:prstGeom prst="rect">
            <a:avLst/>
          </a:prstGeom>
          <a:solidFill>
            <a:srgbClr val="4285F4">
              <a:alpha val="3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Linear Regression</a:t>
            </a:r>
            <a:endParaRPr i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23"/>
          <p:cNvCxnSpPr>
            <a:stCxn id="281" idx="0"/>
          </p:cNvCxnSpPr>
          <p:nvPr/>
        </p:nvCxnSpPr>
        <p:spPr>
          <a:xfrm rot="-5400000">
            <a:off x="2814475" y="803700"/>
            <a:ext cx="550800" cy="3392400"/>
          </a:xfrm>
          <a:prstGeom prst="bentConnector2">
            <a:avLst/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23"/>
          <p:cNvCxnSpPr>
            <a:stCxn id="278" idx="0"/>
          </p:cNvCxnSpPr>
          <p:nvPr/>
        </p:nvCxnSpPr>
        <p:spPr>
          <a:xfrm rot="-5400000">
            <a:off x="3202025" y="2496900"/>
            <a:ext cx="555600" cy="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4" name="Google Shape;284;p23"/>
          <p:cNvCxnSpPr>
            <a:endCxn id="280" idx="0"/>
          </p:cNvCxnSpPr>
          <p:nvPr/>
        </p:nvCxnSpPr>
        <p:spPr>
          <a:xfrm>
            <a:off x="4709825" y="2224500"/>
            <a:ext cx="3040500" cy="550800"/>
          </a:xfrm>
          <a:prstGeom prst="bentConnector2">
            <a:avLst/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23"/>
          <p:cNvCxnSpPr>
            <a:stCxn id="279" idx="0"/>
          </p:cNvCxnSpPr>
          <p:nvPr/>
        </p:nvCxnSpPr>
        <p:spPr>
          <a:xfrm flipH="1" rot="5400000">
            <a:off x="5344125" y="2497800"/>
            <a:ext cx="554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6" name="Google Shape;286;p23"/>
          <p:cNvCxnSpPr/>
          <p:nvPr/>
        </p:nvCxnSpPr>
        <p:spPr>
          <a:xfrm>
            <a:off x="4528350" y="1961025"/>
            <a:ext cx="300" cy="259200"/>
          </a:xfrm>
          <a:prstGeom prst="straightConnector1">
            <a:avLst/>
          </a:prstGeom>
          <a:noFill/>
          <a:ln cap="flat" cmpd="sng" w="9525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3"/>
          <p:cNvCxnSpPr/>
          <p:nvPr/>
        </p:nvCxnSpPr>
        <p:spPr>
          <a:xfrm>
            <a:off x="3765150" y="4484275"/>
            <a:ext cx="1526400" cy="19500"/>
          </a:xfrm>
          <a:prstGeom prst="straightConnector1">
            <a:avLst/>
          </a:prstGeom>
          <a:noFill/>
          <a:ln cap="flat" cmpd="sng" w="381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8" name="Google Shape;2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2225" y="4017848"/>
            <a:ext cx="652550" cy="6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4709825" y="4017850"/>
            <a:ext cx="5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80%</a:t>
            </a:r>
            <a:endParaRPr sz="1300"/>
          </a:p>
        </p:txBody>
      </p:sp>
      <p:sp>
        <p:nvSpPr>
          <p:cNvPr id="290" name="Google Shape;290;p23"/>
          <p:cNvSpPr txBox="1"/>
          <p:nvPr/>
        </p:nvSpPr>
        <p:spPr>
          <a:xfrm>
            <a:off x="3860375" y="4442013"/>
            <a:ext cx="5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20</a:t>
            </a:r>
            <a:r>
              <a:rPr b="1" i="1" lang="pt-BR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%</a:t>
            </a:r>
            <a:endParaRPr sz="1300"/>
          </a:p>
        </p:txBody>
      </p:sp>
      <p:sp>
        <p:nvSpPr>
          <p:cNvPr id="291" name="Google Shape;291;p23"/>
          <p:cNvSpPr/>
          <p:nvPr/>
        </p:nvSpPr>
        <p:spPr>
          <a:xfrm rot="10800000">
            <a:off x="5524800" y="4000550"/>
            <a:ext cx="343575" cy="687150"/>
          </a:xfrm>
          <a:custGeom>
            <a:rect b="b" l="l" r="r" t="t"/>
            <a:pathLst>
              <a:path extrusionOk="0" h="27486" w="13743">
                <a:moveTo>
                  <a:pt x="9701" y="0"/>
                </a:moveTo>
                <a:cubicBezTo>
                  <a:pt x="7085" y="0"/>
                  <a:pt x="3604" y="1856"/>
                  <a:pt x="3234" y="4446"/>
                </a:cubicBezTo>
                <a:cubicBezTo>
                  <a:pt x="2870" y="6994"/>
                  <a:pt x="5469" y="9984"/>
                  <a:pt x="4042" y="12126"/>
                </a:cubicBezTo>
                <a:cubicBezTo>
                  <a:pt x="3262" y="13297"/>
                  <a:pt x="0" y="11932"/>
                  <a:pt x="0" y="13339"/>
                </a:cubicBezTo>
                <a:cubicBezTo>
                  <a:pt x="0" y="15027"/>
                  <a:pt x="3781" y="14212"/>
                  <a:pt x="4446" y="15764"/>
                </a:cubicBezTo>
                <a:cubicBezTo>
                  <a:pt x="5677" y="18637"/>
                  <a:pt x="4052" y="22381"/>
                  <a:pt x="5659" y="25061"/>
                </a:cubicBezTo>
                <a:cubicBezTo>
                  <a:pt x="7106" y="27474"/>
                  <a:pt x="10930" y="27486"/>
                  <a:pt x="13743" y="27486"/>
                </a:cubicBezTo>
              </a:path>
            </a:pathLst>
          </a:cu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Google Shape;292;p23"/>
          <p:cNvSpPr txBox="1"/>
          <p:nvPr/>
        </p:nvSpPr>
        <p:spPr>
          <a:xfrm>
            <a:off x="5731775" y="4168050"/>
            <a:ext cx="256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Estratégia </a:t>
            </a:r>
            <a:r>
              <a:rPr b="1" i="1" lang="pt-BR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train-test-split</a:t>
            </a:r>
            <a:endParaRPr i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351975" y="560925"/>
            <a:ext cx="8634000" cy="4205400"/>
          </a:xfrm>
          <a:prstGeom prst="rect">
            <a:avLst/>
          </a:prstGeom>
          <a:solidFill>
            <a:srgbClr val="F3F3F3">
              <a:alpha val="95780"/>
            </a:srgbClr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353" y="2060972"/>
            <a:ext cx="718825" cy="7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 txBox="1"/>
          <p:nvPr/>
        </p:nvSpPr>
        <p:spPr>
          <a:xfrm>
            <a:off x="351975" y="2703600"/>
            <a:ext cx="21549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Avaliação dos resultados</a:t>
            </a:r>
            <a:endParaRPr sz="13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225025" y="1743000"/>
            <a:ext cx="5663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Raiz do Erro Quadrático Médio (RMSE) como 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métrica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Interpretador de modelo ELI5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: calcula o peso para todos os recursos de entrada para o modelo em relação ao resultado da previsão.</a:t>
            </a:r>
            <a:endParaRPr i="1"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97" name="Google Shape;297;p23"/>
          <p:cNvCxnSpPr/>
          <p:nvPr/>
        </p:nvCxnSpPr>
        <p:spPr>
          <a:xfrm>
            <a:off x="1872625" y="2447850"/>
            <a:ext cx="1254300" cy="3987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98" name="Google Shape;298;p23"/>
          <p:cNvCxnSpPr/>
          <p:nvPr/>
        </p:nvCxnSpPr>
        <p:spPr>
          <a:xfrm flipH="1" rot="10800000">
            <a:off x="1872600" y="2010250"/>
            <a:ext cx="1273800" cy="4278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99" name="Google Shape;299;p23"/>
          <p:cNvSpPr txBox="1"/>
          <p:nvPr/>
        </p:nvSpPr>
        <p:spPr>
          <a:xfrm>
            <a:off x="8581925" y="38400"/>
            <a:ext cx="605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3076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6195525" y="4720500"/>
            <a:ext cx="2902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Metodologia e Experimentos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 txBox="1"/>
          <p:nvPr/>
        </p:nvSpPr>
        <p:spPr>
          <a:xfrm>
            <a:off x="7474152" y="4720500"/>
            <a:ext cx="1623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24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4"/>
          <p:cNvSpPr txBox="1"/>
          <p:nvPr/>
        </p:nvSpPr>
        <p:spPr>
          <a:xfrm>
            <a:off x="240575" y="19725"/>
            <a:ext cx="4130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Resultados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392975" y="476925"/>
            <a:ext cx="8043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800">
                <a:latin typeface="Arimo SemiBold"/>
                <a:ea typeface="Arimo SemiBold"/>
                <a:cs typeface="Arimo SemiBold"/>
                <a:sym typeface="Arimo SemiBold"/>
              </a:rPr>
              <a:t>Resultados e análise do cenário 1</a:t>
            </a:r>
            <a:endParaRPr sz="1800">
              <a:solidFill>
                <a:srgbClr val="000000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313" name="Google Shape;313;p24"/>
          <p:cNvSpPr txBox="1"/>
          <p:nvPr/>
        </p:nvSpPr>
        <p:spPr>
          <a:xfrm>
            <a:off x="270350" y="883600"/>
            <a:ext cx="88275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Contém a variável binária se sofreu ou não </a:t>
            </a:r>
            <a:r>
              <a:rPr i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bullying</a:t>
            </a: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637" y="1305675"/>
            <a:ext cx="6140724" cy="34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/>
          <p:nvPr/>
        </p:nvSpPr>
        <p:spPr>
          <a:xfrm>
            <a:off x="5351400" y="3430525"/>
            <a:ext cx="1176300" cy="439800"/>
          </a:xfrm>
          <a:prstGeom prst="rect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275" y="349112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4"/>
          <p:cNvSpPr txBox="1"/>
          <p:nvPr/>
        </p:nvSpPr>
        <p:spPr>
          <a:xfrm>
            <a:off x="8581925" y="38400"/>
            <a:ext cx="605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3076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11/15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5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 txBox="1"/>
          <p:nvPr/>
        </p:nvSpPr>
        <p:spPr>
          <a:xfrm>
            <a:off x="7474152" y="4720500"/>
            <a:ext cx="1623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25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25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25"/>
          <p:cNvSpPr txBox="1"/>
          <p:nvPr/>
        </p:nvSpPr>
        <p:spPr>
          <a:xfrm>
            <a:off x="240575" y="19725"/>
            <a:ext cx="4130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Resultados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329" name="Google Shape;329;p25"/>
          <p:cNvSpPr txBox="1"/>
          <p:nvPr/>
        </p:nvSpPr>
        <p:spPr>
          <a:xfrm>
            <a:off x="392975" y="476925"/>
            <a:ext cx="8043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800">
                <a:latin typeface="Arimo SemiBold"/>
                <a:ea typeface="Arimo SemiBold"/>
                <a:cs typeface="Arimo SemiBold"/>
                <a:sym typeface="Arimo SemiBold"/>
              </a:rPr>
              <a:t>Resultados e análise do cenário 2</a:t>
            </a:r>
            <a:endParaRPr sz="1800">
              <a:solidFill>
                <a:srgbClr val="000000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270350" y="883600"/>
            <a:ext cx="88275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Contém todas as formas de </a:t>
            </a:r>
            <a:r>
              <a:rPr i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bullying</a:t>
            </a: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31" name="Google Shape;3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200" y="1306800"/>
            <a:ext cx="6141601" cy="345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5"/>
          <p:cNvSpPr/>
          <p:nvPr/>
        </p:nvSpPr>
        <p:spPr>
          <a:xfrm>
            <a:off x="5371850" y="2333900"/>
            <a:ext cx="1206900" cy="304800"/>
          </a:xfrm>
          <a:prstGeom prst="rect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600" y="233390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5"/>
          <p:cNvSpPr/>
          <p:nvPr/>
        </p:nvSpPr>
        <p:spPr>
          <a:xfrm>
            <a:off x="351975" y="481100"/>
            <a:ext cx="8634000" cy="4285200"/>
          </a:xfrm>
          <a:prstGeom prst="rect">
            <a:avLst/>
          </a:prstGeom>
          <a:solidFill>
            <a:srgbClr val="F3F3F3">
              <a:alpha val="95780"/>
            </a:srgbClr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351975" y="2444075"/>
            <a:ext cx="8634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800">
                <a:latin typeface="Arimo SemiBold"/>
                <a:ea typeface="Arimo SemiBold"/>
                <a:cs typeface="Arimo SemiBold"/>
                <a:sym typeface="Arimo SemiBold"/>
              </a:rPr>
              <a:t>Qual foi o melhor cenário?</a:t>
            </a:r>
            <a:endParaRPr sz="1800">
              <a:solidFill>
                <a:srgbClr val="000000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pic>
        <p:nvPicPr>
          <p:cNvPr id="336" name="Google Shape;3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1200" y="1306800"/>
            <a:ext cx="6141601" cy="345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5"/>
          <p:cNvSpPr/>
          <p:nvPr/>
        </p:nvSpPr>
        <p:spPr>
          <a:xfrm>
            <a:off x="5371850" y="2333900"/>
            <a:ext cx="1206900" cy="304800"/>
          </a:xfrm>
          <a:prstGeom prst="rect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2600" y="233390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5"/>
          <p:cNvSpPr/>
          <p:nvPr/>
        </p:nvSpPr>
        <p:spPr>
          <a:xfrm>
            <a:off x="351975" y="560925"/>
            <a:ext cx="8634000" cy="4205400"/>
          </a:xfrm>
          <a:prstGeom prst="rect">
            <a:avLst/>
          </a:prstGeom>
          <a:solidFill>
            <a:srgbClr val="F3F3F3">
              <a:alpha val="95780"/>
            </a:srgbClr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1637" y="1305675"/>
            <a:ext cx="6140724" cy="34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/>
          <p:nvPr/>
        </p:nvSpPr>
        <p:spPr>
          <a:xfrm>
            <a:off x="5351400" y="3430525"/>
            <a:ext cx="1176300" cy="439800"/>
          </a:xfrm>
          <a:prstGeom prst="rect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6775" y="3464275"/>
            <a:ext cx="372300" cy="3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5"/>
          <p:cNvSpPr txBox="1"/>
          <p:nvPr/>
        </p:nvSpPr>
        <p:spPr>
          <a:xfrm>
            <a:off x="392975" y="476925"/>
            <a:ext cx="8043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800">
                <a:latin typeface="Arimo SemiBold"/>
                <a:ea typeface="Arimo SemiBold"/>
                <a:cs typeface="Arimo SemiBold"/>
                <a:sym typeface="Arimo SemiBold"/>
              </a:rPr>
              <a:t>Melhor cenário foi o 1</a:t>
            </a:r>
            <a:endParaRPr sz="1800">
              <a:solidFill>
                <a:srgbClr val="000000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270350" y="883600"/>
            <a:ext cx="88275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Contém a variável binária se sofreu ou não </a:t>
            </a:r>
            <a:r>
              <a:rPr i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bullying</a:t>
            </a: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45" name="Google Shape;345;p25"/>
          <p:cNvSpPr txBox="1"/>
          <p:nvPr/>
        </p:nvSpPr>
        <p:spPr>
          <a:xfrm>
            <a:off x="8581925" y="38400"/>
            <a:ext cx="605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3076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12/15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6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6"/>
          <p:cNvSpPr txBox="1"/>
          <p:nvPr/>
        </p:nvSpPr>
        <p:spPr>
          <a:xfrm>
            <a:off x="7474152" y="4720500"/>
            <a:ext cx="1623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26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26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26"/>
          <p:cNvSpPr txBox="1"/>
          <p:nvPr/>
        </p:nvSpPr>
        <p:spPr>
          <a:xfrm>
            <a:off x="240575" y="19725"/>
            <a:ext cx="4130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Resultados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392975" y="476925"/>
            <a:ext cx="8043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800">
                <a:latin typeface="Arimo SemiBold"/>
                <a:ea typeface="Arimo SemiBold"/>
                <a:cs typeface="Arimo SemiBold"/>
                <a:sym typeface="Arimo SemiBold"/>
              </a:rPr>
              <a:t>Interpretação dos modelo preditivo</a:t>
            </a:r>
            <a:endParaRPr sz="1800">
              <a:solidFill>
                <a:srgbClr val="000000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392975" y="1145725"/>
            <a:ext cx="38793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</a:pPr>
            <a:r>
              <a:rPr lang="pt-BR"/>
              <a:t>O </a:t>
            </a:r>
            <a:r>
              <a:rPr lang="pt-BR"/>
              <a:t>efeito do </a:t>
            </a:r>
            <a:r>
              <a:rPr i="1" lang="pt-BR"/>
              <a:t>bullying </a:t>
            </a:r>
            <a:r>
              <a:rPr lang="pt-BR"/>
              <a:t>diminui para os alunos que possuem a presença de uma professora em sala de aula (KIBRIYA; XU; ZHANG, 2015).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relação professor-aluno é crítica para o desenvolvimento saudável e para o processo acadêmico dos alunos (WANG; BRINKWORTH; ECCLE, 2013).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"/>
          <p:cNvSpPr txBox="1"/>
          <p:nvPr/>
        </p:nvSpPr>
        <p:spPr>
          <a:xfrm>
            <a:off x="643675" y="3846050"/>
            <a:ext cx="3480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Fira Sans SemiBold"/>
                <a:ea typeface="Fira Sans SemiBold"/>
                <a:cs typeface="Fira Sans SemiBold"/>
                <a:sym typeface="Fira Sans SemiBold"/>
              </a:rPr>
              <a:t>É importante que o professor tenha um bom relacionamento com os alunos.</a:t>
            </a:r>
            <a:endParaRPr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360" name="Google Shape;3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275" y="196800"/>
            <a:ext cx="3967025" cy="45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6"/>
          <p:cNvSpPr txBox="1"/>
          <p:nvPr/>
        </p:nvSpPr>
        <p:spPr>
          <a:xfrm>
            <a:off x="8581925" y="38400"/>
            <a:ext cx="605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3076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13/15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27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7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/>
          <p:nvPr/>
        </p:nvSpPr>
        <p:spPr>
          <a:xfrm>
            <a:off x="7474152" y="4720500"/>
            <a:ext cx="1623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Conclusão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27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27"/>
          <p:cNvSpPr txBox="1"/>
          <p:nvPr/>
        </p:nvSpPr>
        <p:spPr>
          <a:xfrm>
            <a:off x="240575" y="19725"/>
            <a:ext cx="4130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Conclusão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197375" y="396500"/>
            <a:ext cx="8870700" cy="44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●"/>
            </a:pP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partir dos resultados dos modelos preditivos, regressores baseados em árvores se mostram relativamente satisfatórios, onde o melhor algoritmo classificado foi o </a:t>
            </a:r>
            <a:r>
              <a:rPr i="1"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Random Forest</a:t>
            </a: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●"/>
            </a:pP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Dessa forma, concluímos que ter uma </a:t>
            </a:r>
            <a:r>
              <a:rPr b="1"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relação regular com os professores</a:t>
            </a: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foi a variável que </a:t>
            </a:r>
            <a:r>
              <a:rPr b="1"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mais influenciou</a:t>
            </a: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nas notas dos alunos.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●"/>
            </a:pP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</a:t>
            </a: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ornando capaz a melhora e a interpretabilidade do modelo, podendo reduzir sua dimensionalidade (por manter aquelas que tiveram maior peso e excluir as com pesos baixos) e determinar, assim, quais características atribuem mais ao poder preditivo ao modelo.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74" name="Google Shape;374;p27"/>
          <p:cNvSpPr txBox="1"/>
          <p:nvPr/>
        </p:nvSpPr>
        <p:spPr>
          <a:xfrm>
            <a:off x="8581925" y="38400"/>
            <a:ext cx="605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3076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14/15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28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/>
        </p:nvSpPr>
        <p:spPr>
          <a:xfrm>
            <a:off x="6827049" y="4720500"/>
            <a:ext cx="22707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Bibliografia Principal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8"/>
          <p:cNvSpPr txBox="1"/>
          <p:nvPr/>
        </p:nvSpPr>
        <p:spPr>
          <a:xfrm>
            <a:off x="833800" y="857925"/>
            <a:ext cx="76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5" name="Google Shape;385;p28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28"/>
          <p:cNvSpPr txBox="1"/>
          <p:nvPr/>
        </p:nvSpPr>
        <p:spPr>
          <a:xfrm>
            <a:off x="240575" y="19725"/>
            <a:ext cx="34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Referências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387" name="Google Shape;387;p28"/>
          <p:cNvSpPr txBox="1"/>
          <p:nvPr/>
        </p:nvSpPr>
        <p:spPr>
          <a:xfrm>
            <a:off x="270350" y="713325"/>
            <a:ext cx="8751000" cy="3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CARVALHO, H. M. </a:t>
            </a:r>
            <a:r>
              <a:rPr b="1"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Aprendizado de Máquina voltado para Mineração de Dados: Árvores de Decisão</a:t>
            </a: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 Dissertação (Mestrado) - Curso de Engenharia de Software. 2014. Disponível em:</a:t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&lt;https://fga.unb.br/software/tcc/2014-2/aprendizado-de-maquina-voltado-para-mineracao-de-</a:t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dados-arvores-de-decisao&gt;. Acesso em: 10 abril 2022.</a:t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OLIVEIRA, et al. </a:t>
            </a:r>
            <a:r>
              <a:rPr b="1"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 efeito do bullying no desempenho dos alunos: Uma análise para as escolas públicas do Recife</a:t>
            </a: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 2016. Disponível em:</a:t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&lt;</a:t>
            </a:r>
            <a:r>
              <a:rPr i="1"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http://www.clickpe.com/v_enpecon/arquivos/resumos/eco_per_efeito_do_bullying.pdf</a:t>
            </a: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&gt;. Acesso em: 09 abril 2022.</a:t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RIZZOTTO, J.S; FRANÇA, M. T. A. </a:t>
            </a:r>
            <a:r>
              <a:rPr b="1"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 bullying afeta o desempenho escolar dos alunos brasileiros? Uma análise por meio do PISA 2015</a:t>
            </a: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.ABER. 2021. Disponível em:</a:t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&lt;https://brsa.org.br/wp-content/uploads/wpcf7-submissions/1066/Identificado-O-bullying-afeta-o-desempenho-escolar-dos-alunos-Uma-análise-através-do-PISA-2015.pdf&gt;. Acesso em: 09 abril 2022. </a:t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VIEIRA-JUNIOR, F. U; VIEIRA, K. M. R; MORETTI, A. C. </a:t>
            </a:r>
            <a:r>
              <a:rPr b="1"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Bullying com adolescentes escolares em diferentes contextos educacionais.</a:t>
            </a:r>
            <a:r>
              <a:rPr lang="pt-BR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Revista de Enfermagem. 2020. Disponível em: &lt;https://periodicos.ufpe.br/revistas/revistaenfermagem/article/view/243622&gt; Acesso em: 10 abril 2022.</a:t>
            </a:r>
            <a:endParaRPr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8581925" y="38400"/>
            <a:ext cx="605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23076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15/15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450" y="0"/>
            <a:ext cx="9233448" cy="5143500"/>
          </a:xfrm>
          <a:prstGeom prst="rect">
            <a:avLst/>
          </a:prstGeom>
          <a:noFill/>
          <a:ln>
            <a:noFill/>
          </a:ln>
          <a:effectLst>
            <a:outerShdw blurRad="1314450" rotWithShape="0" algn="bl" dir="5400000" dist="400050">
              <a:srgbClr val="000000">
                <a:alpha val="0"/>
              </a:srgbClr>
            </a:outerShdw>
          </a:effectLst>
        </p:spPr>
      </p:pic>
      <p:sp>
        <p:nvSpPr>
          <p:cNvPr id="394" name="Google Shape;394;p29"/>
          <p:cNvSpPr txBox="1"/>
          <p:nvPr/>
        </p:nvSpPr>
        <p:spPr>
          <a:xfrm>
            <a:off x="1052000" y="1697625"/>
            <a:ext cx="7310100" cy="156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314450" rotWithShape="0" algn="bl" dir="5400000" dist="400050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2983D"/>
                </a:solidFill>
                <a:latin typeface="Archivo Black"/>
                <a:ea typeface="Archivo Black"/>
                <a:cs typeface="Archivo Black"/>
                <a:sym typeface="Archivo Black"/>
              </a:rPr>
              <a:t>OBRIGADA </a:t>
            </a:r>
            <a:endParaRPr sz="3000">
              <a:solidFill>
                <a:srgbClr val="42983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2983D"/>
                </a:solidFill>
                <a:latin typeface="Archivo Black"/>
                <a:ea typeface="Archivo Black"/>
                <a:cs typeface="Archivo Black"/>
                <a:sym typeface="Archivo Black"/>
              </a:rPr>
              <a:t>PELA </a:t>
            </a:r>
            <a:endParaRPr sz="3000">
              <a:solidFill>
                <a:srgbClr val="42983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42983D"/>
                </a:solidFill>
                <a:latin typeface="Archivo Black"/>
                <a:ea typeface="Archivo Black"/>
                <a:cs typeface="Archivo Black"/>
                <a:sym typeface="Archivo Black"/>
              </a:rPr>
              <a:t>ATENÇÃO!</a:t>
            </a:r>
            <a:endParaRPr sz="3000">
              <a:solidFill>
                <a:srgbClr val="42983D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95" name="Google Shape;395;p29"/>
          <p:cNvPicPr preferRelativeResize="0"/>
          <p:nvPr/>
        </p:nvPicPr>
        <p:blipFill rotWithShape="1">
          <a:blip r:embed="rId4">
            <a:alphaModFix/>
          </a:blip>
          <a:srcRect b="59053" l="22071" r="18581" t="0"/>
          <a:stretch/>
        </p:blipFill>
        <p:spPr>
          <a:xfrm>
            <a:off x="66450" y="160975"/>
            <a:ext cx="602775" cy="604899"/>
          </a:xfrm>
          <a:prstGeom prst="rect">
            <a:avLst/>
          </a:prstGeom>
          <a:noFill/>
          <a:ln>
            <a:noFill/>
          </a:ln>
          <a:effectLst>
            <a:outerShdw blurRad="1314450" rotWithShape="0" algn="bl" dir="5400000" dist="400050">
              <a:srgbClr val="000000">
                <a:alpha val="0"/>
              </a:srgbClr>
            </a:outerShdw>
          </a:effectLst>
        </p:spPr>
      </p:pic>
      <p:pic>
        <p:nvPicPr>
          <p:cNvPr id="396" name="Google Shape;396;p29"/>
          <p:cNvPicPr preferRelativeResize="0"/>
          <p:nvPr/>
        </p:nvPicPr>
        <p:blipFill rotWithShape="1">
          <a:blip r:embed="rId4">
            <a:alphaModFix/>
          </a:blip>
          <a:srcRect b="0" l="0" r="0" t="79454"/>
          <a:stretch/>
        </p:blipFill>
        <p:spPr>
          <a:xfrm>
            <a:off x="568884" y="539644"/>
            <a:ext cx="1019865" cy="304750"/>
          </a:xfrm>
          <a:prstGeom prst="rect">
            <a:avLst/>
          </a:prstGeom>
          <a:noFill/>
          <a:ln>
            <a:noFill/>
          </a:ln>
          <a:effectLst>
            <a:outerShdw blurRad="1314450" rotWithShape="0" algn="bl" dir="5400000" dist="400050">
              <a:srgbClr val="000000">
                <a:alpha val="0"/>
              </a:srgbClr>
            </a:outerShdw>
          </a:effectLst>
        </p:spPr>
      </p:pic>
      <p:pic>
        <p:nvPicPr>
          <p:cNvPr id="397" name="Google Shape;397;p29"/>
          <p:cNvPicPr preferRelativeResize="0"/>
          <p:nvPr/>
        </p:nvPicPr>
        <p:blipFill rotWithShape="1">
          <a:blip r:embed="rId4">
            <a:alphaModFix/>
          </a:blip>
          <a:srcRect b="19781" l="0" r="0" t="42731"/>
          <a:stretch/>
        </p:blipFill>
        <p:spPr>
          <a:xfrm>
            <a:off x="666975" y="90576"/>
            <a:ext cx="823675" cy="449074"/>
          </a:xfrm>
          <a:prstGeom prst="rect">
            <a:avLst/>
          </a:prstGeom>
          <a:noFill/>
          <a:ln>
            <a:noFill/>
          </a:ln>
          <a:effectLst>
            <a:outerShdw blurRad="1314450" rotWithShape="0" algn="bl" dir="5400000" dist="400050">
              <a:srgbClr val="000000">
                <a:alpha val="0"/>
              </a:srgbClr>
            </a:outerShdw>
          </a:effectLst>
        </p:spPr>
      </p:pic>
      <p:sp>
        <p:nvSpPr>
          <p:cNvPr id="398" name="Google Shape;398;p29"/>
          <p:cNvSpPr txBox="1"/>
          <p:nvPr/>
        </p:nvSpPr>
        <p:spPr>
          <a:xfrm>
            <a:off x="-46450" y="4639750"/>
            <a:ext cx="923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Campinas | 2023</a:t>
            </a:r>
            <a:endParaRPr sz="17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7000124" y="4720500"/>
            <a:ext cx="2173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Contextualização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4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4"/>
          <p:cNvSpPr txBox="1"/>
          <p:nvPr/>
        </p:nvSpPr>
        <p:spPr>
          <a:xfrm>
            <a:off x="833800" y="857925"/>
            <a:ext cx="76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8636025" y="38400"/>
            <a:ext cx="55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1/15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97375" y="396500"/>
            <a:ext cx="8870700" cy="44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partir do dia 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7 de abril de 2016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o Brasil instituiu o 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Dia Nacional de Combate ao </a:t>
            </a:r>
            <a:r>
              <a:rPr b="1"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Bullying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à Violência na Escola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;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 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baixo desempenho escolar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é um dos 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mais graves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problemas que o sistema educacional enfrenta ao longo dos anos (SOUZA; ORELLANA; LEIVAS, 2019).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Hoje, graças ao aumento do poder de processamento dos computadores, é possível 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combinar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conhecimentos em estatística com avanços da computação (OLIVEIRA, 2020).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Até onde sabemos, há 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poucos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trabalhos que utilizam aprendizado de máquina no contexto de </a:t>
            </a:r>
            <a:r>
              <a:rPr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bullying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40575" y="19725"/>
            <a:ext cx="2361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Contextualização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7474152" y="4720500"/>
            <a:ext cx="1623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833800" y="857925"/>
            <a:ext cx="76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316775" y="324525"/>
            <a:ext cx="86340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Geral</a:t>
            </a:r>
            <a:endParaRPr sz="2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16775" y="853275"/>
            <a:ext cx="8522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investigação e a criação de modelos de aprendizado de máquina para a predição de notas escolares de alunos do ensino médio e técnico integrado a partir de indicadores escolares, incluindo indicadores de </a:t>
            </a:r>
            <a:r>
              <a:rPr i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bullying</a:t>
            </a: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33800" y="2108213"/>
            <a:ext cx="7929600" cy="26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AutoNum type="alphaLcParenR"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Realizar um levantamento bibliográfico de trabalhos que investigam a influência de indicadores de </a:t>
            </a:r>
            <a:r>
              <a:rPr i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bullying </a:t>
            </a: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 desempenho escolar;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AutoNum type="alphaLcParenR"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Buscar uma base de dados relacionada ao problema proposto;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AutoNum type="alphaLcParenR"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Organizar, limpar e pré-processar a base de dados escolhida;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AutoNum type="alphaLcParenR"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Investigar algoritmos com abordagens supervisionadas de </a:t>
            </a:r>
            <a:r>
              <a:rPr i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machine learning</a:t>
            </a: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;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AutoNum type="alphaLcParenR"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Investigar algoritmos de regressão para a predição das notas dos alunos,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AutoNum type="alphaLcParenR"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Analisar os atributos mais relevantes para a predição das notas feitas pelos tipos de regressores estudados.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240575" y="19725"/>
            <a:ext cx="1942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Objetivos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92975" y="1643963"/>
            <a:ext cx="86340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Específicos</a:t>
            </a:r>
            <a:endParaRPr sz="2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8636025" y="38400"/>
            <a:ext cx="55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0" l="5998" r="19016" t="0"/>
          <a:stretch/>
        </p:blipFill>
        <p:spPr>
          <a:xfrm>
            <a:off x="1672325" y="2358974"/>
            <a:ext cx="763900" cy="6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500" y="2244931"/>
            <a:ext cx="763900" cy="90359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1531100" y="3008425"/>
            <a:ext cx="1054200" cy="2460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5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5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4571996" y="4720500"/>
            <a:ext cx="4525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Fundamentação Teórica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6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6"/>
          <p:cNvSpPr txBox="1"/>
          <p:nvPr/>
        </p:nvSpPr>
        <p:spPr>
          <a:xfrm>
            <a:off x="270350" y="1170525"/>
            <a:ext cx="88275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●"/>
            </a:pP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Caracterizado por </a:t>
            </a:r>
            <a:r>
              <a:rPr b="1"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comportamentos agressivos intencionais e repetitivos</a:t>
            </a: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podendo assumir diferentes formas: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1531100" y="2915000"/>
            <a:ext cx="105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Físico</a:t>
            </a:r>
            <a:endParaRPr>
              <a:solidFill>
                <a:schemeClr val="lt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1300" y="2435175"/>
            <a:ext cx="659450" cy="6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1524" y="2431650"/>
            <a:ext cx="659448" cy="6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7775" y="2248375"/>
            <a:ext cx="423601" cy="42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52300" y="2109700"/>
            <a:ext cx="1254025" cy="948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2826500" y="3008425"/>
            <a:ext cx="1054200" cy="2460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2826500" y="2915000"/>
            <a:ext cx="105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Verbal</a:t>
            </a:r>
            <a:endParaRPr>
              <a:solidFill>
                <a:schemeClr val="lt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4121900" y="3008425"/>
            <a:ext cx="1054200" cy="2460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4121900" y="2915000"/>
            <a:ext cx="105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Social</a:t>
            </a:r>
            <a:endParaRPr>
              <a:solidFill>
                <a:schemeClr val="lt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5417300" y="3008425"/>
            <a:ext cx="1054200" cy="2460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5417300" y="2915000"/>
            <a:ext cx="105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Material</a:t>
            </a:r>
            <a:endParaRPr>
              <a:solidFill>
                <a:schemeClr val="lt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6712700" y="3008425"/>
            <a:ext cx="1054200" cy="2460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6712700" y="2915000"/>
            <a:ext cx="105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Virtual</a:t>
            </a:r>
            <a:endParaRPr>
              <a:solidFill>
                <a:schemeClr val="lt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240575" y="19725"/>
            <a:ext cx="34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Fundamentação Teórica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392975" y="476925"/>
            <a:ext cx="8518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i="1" lang="pt-BR" sz="20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Bullying</a:t>
            </a:r>
            <a:r>
              <a:rPr lang="pt-BR" sz="20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 </a:t>
            </a:r>
            <a:r>
              <a:rPr i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(termo de origem inglesa, bully = valentão, brigão, popularizado em 1973)</a:t>
            </a:r>
            <a:endParaRPr i="1" sz="19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1531100" y="3829725"/>
            <a:ext cx="6235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É uma 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forma de afirmação de poder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através da </a:t>
            </a: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agressão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i="1" sz="19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8636025" y="38400"/>
            <a:ext cx="55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4571996" y="4720500"/>
            <a:ext cx="4525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Fundamentação Teórica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7"/>
          <p:cNvSpPr txBox="1"/>
          <p:nvPr/>
        </p:nvSpPr>
        <p:spPr>
          <a:xfrm>
            <a:off x="240575" y="19725"/>
            <a:ext cx="34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Fundamentação Teórica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392975" y="400725"/>
            <a:ext cx="6868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900">
                <a:latin typeface="Arimo SemiBold"/>
                <a:ea typeface="Arimo SemiBold"/>
                <a:cs typeface="Arimo SemiBold"/>
                <a:sym typeface="Arimo SemiBold"/>
              </a:rPr>
              <a:t>Aprendizado de Máquina Supervisionado</a:t>
            </a:r>
            <a:endParaRPr sz="1900">
              <a:solidFill>
                <a:srgbClr val="000000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528300" y="772675"/>
            <a:ext cx="86739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[o aprendizado de máquina] “é o campo de estudo que dá ao computador a habilidade de aprender, sem ser explicitamente programado” (Arthur Samuel).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1563275" y="4533900"/>
            <a:ext cx="5997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Adaptado e traduzido de Alzubi; Nayyar; Kumar, 2018.</a:t>
            </a:r>
            <a:endParaRPr sz="1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075" y="1335500"/>
            <a:ext cx="6109850" cy="328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8636025" y="38400"/>
            <a:ext cx="55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0" y="483845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4571996" y="4720500"/>
            <a:ext cx="4525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Fundamentação Teórica 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8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8"/>
          <p:cNvSpPr txBox="1"/>
          <p:nvPr/>
        </p:nvSpPr>
        <p:spPr>
          <a:xfrm>
            <a:off x="240575" y="19725"/>
            <a:ext cx="34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Fundamentação Teórica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92975" y="476925"/>
            <a:ext cx="8514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900">
                <a:latin typeface="Arimo SemiBold"/>
                <a:ea typeface="Arimo SemiBold"/>
                <a:cs typeface="Arimo SemiBold"/>
                <a:sym typeface="Arimo SemiBold"/>
              </a:rPr>
              <a:t>Métrica de avaliação de desempenho do modelo</a:t>
            </a:r>
            <a:r>
              <a:rPr lang="pt-BR" sz="1800">
                <a:latin typeface="Arimo SemiBold"/>
                <a:ea typeface="Arimo SemiBold"/>
                <a:cs typeface="Arimo SemiBold"/>
                <a:sym typeface="Arimo SemiBold"/>
              </a:rPr>
              <a:t> </a:t>
            </a:r>
            <a:r>
              <a:rPr i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(desempenho bom ou ruim?)</a:t>
            </a:r>
            <a:endParaRPr sz="1800">
              <a:solidFill>
                <a:srgbClr val="000000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270350" y="941925"/>
            <a:ext cx="88275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●"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Raiz do Erro Quadrático Médio (RMSE) é uma métrica de avaliação para medir o desempenho de modelos de regressão.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392975" y="4116288"/>
            <a:ext cx="88275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mo"/>
              <a:buChar char="●"/>
            </a:pP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Calcula </a:t>
            </a:r>
            <a:r>
              <a:rPr lang="pt-BR" sz="1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"a raiz quadrática média" dos erros entre valores observados (reais) e predições (hipóteses).</a:t>
            </a:r>
            <a:endParaRPr sz="17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033" y="2291634"/>
            <a:ext cx="4961250" cy="155101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4598625" y="2546875"/>
            <a:ext cx="423600" cy="511500"/>
          </a:xfrm>
          <a:prstGeom prst="rect">
            <a:avLst/>
          </a:prstGeom>
          <a:noFill/>
          <a:ln cap="flat" cmpd="sng" w="19050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18"/>
          <p:cNvCxnSpPr>
            <a:stCxn id="155" idx="0"/>
            <a:endCxn id="157" idx="1"/>
          </p:cNvCxnSpPr>
          <p:nvPr/>
        </p:nvCxnSpPr>
        <p:spPr>
          <a:xfrm flipH="1" rot="10800000">
            <a:off x="4810425" y="1884175"/>
            <a:ext cx="548700" cy="6627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7" name="Google Shape;157;p18"/>
          <p:cNvSpPr txBox="1"/>
          <p:nvPr/>
        </p:nvSpPr>
        <p:spPr>
          <a:xfrm>
            <a:off x="5359125" y="1731750"/>
            <a:ext cx="179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42983D"/>
                </a:solidFill>
                <a:latin typeface="Arimo"/>
                <a:ea typeface="Arimo"/>
                <a:cs typeface="Arimo"/>
                <a:sym typeface="Arimo"/>
              </a:rPr>
              <a:t>valor previsto</a:t>
            </a:r>
            <a:endParaRPr sz="1700">
              <a:solidFill>
                <a:srgbClr val="42983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5436075" y="2573325"/>
            <a:ext cx="423600" cy="485100"/>
          </a:xfrm>
          <a:prstGeom prst="rect">
            <a:avLst/>
          </a:prstGeom>
          <a:noFill/>
          <a:ln cap="flat" cmpd="sng" w="19050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8"/>
          <p:cNvCxnSpPr>
            <a:stCxn id="158" idx="3"/>
            <a:endCxn id="160" idx="1"/>
          </p:cNvCxnSpPr>
          <p:nvPr/>
        </p:nvCxnSpPr>
        <p:spPr>
          <a:xfrm flipH="1" rot="10800000">
            <a:off x="5859675" y="2802675"/>
            <a:ext cx="1113600" cy="132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0" name="Google Shape;160;p18"/>
          <p:cNvSpPr txBox="1"/>
          <p:nvPr/>
        </p:nvSpPr>
        <p:spPr>
          <a:xfrm>
            <a:off x="6973300" y="2650225"/>
            <a:ext cx="179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42983D"/>
                </a:solidFill>
                <a:latin typeface="Arimo"/>
                <a:ea typeface="Arimo"/>
                <a:cs typeface="Arimo"/>
                <a:sym typeface="Arimo"/>
              </a:rPr>
              <a:t>valor real</a:t>
            </a:r>
            <a:endParaRPr sz="1700">
              <a:solidFill>
                <a:srgbClr val="42983D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8636025" y="38400"/>
            <a:ext cx="55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6195525" y="4720500"/>
            <a:ext cx="2902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Metodologia e Experimentos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19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19"/>
          <p:cNvSpPr txBox="1"/>
          <p:nvPr/>
        </p:nvSpPr>
        <p:spPr>
          <a:xfrm>
            <a:off x="240575" y="19725"/>
            <a:ext cx="4130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Metodologia e Experimentos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838888" y="708288"/>
            <a:ext cx="3604200" cy="1836000"/>
          </a:xfrm>
          <a:prstGeom prst="rect">
            <a:avLst/>
          </a:prstGeom>
          <a:solidFill>
            <a:srgbClr val="4285F4">
              <a:alpha val="3176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3163" y="1495288"/>
            <a:ext cx="549400" cy="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2562" y="1507187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1756488" y="2161488"/>
            <a:ext cx="2767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Recursos, Tecnologias e Ferramentas </a:t>
            </a:r>
            <a:endParaRPr sz="11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6312" y="883998"/>
            <a:ext cx="549400" cy="54938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3966213" y="1485138"/>
            <a:ext cx="1749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Base de dados</a:t>
            </a:r>
            <a:endParaRPr sz="11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2163" y="1077262"/>
            <a:ext cx="605175" cy="6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5922113" y="1700313"/>
            <a:ext cx="17496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Preparação da base </a:t>
            </a:r>
            <a:endParaRPr sz="11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 dados </a:t>
            </a:r>
            <a:r>
              <a:rPr i="1" lang="pt-BR" sz="11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(pré-processamento)</a:t>
            </a:r>
            <a:endParaRPr i="1" sz="11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81" name="Google Shape;181;p19"/>
          <p:cNvSpPr/>
          <p:nvPr/>
        </p:nvSpPr>
        <p:spPr>
          <a:xfrm rot="5400000">
            <a:off x="6414400" y="2602938"/>
            <a:ext cx="765000" cy="41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5836164" y="4165738"/>
            <a:ext cx="1921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Cenários escolhidos</a:t>
            </a:r>
            <a:endParaRPr sz="11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4100" y="3446942"/>
            <a:ext cx="605175" cy="60519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3638600" y="4165751"/>
            <a:ext cx="16962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Criação dos modelos de aprendizado de máquina</a:t>
            </a:r>
            <a:endParaRPr sz="11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85" name="Google Shape;185;p19"/>
          <p:cNvSpPr/>
          <p:nvPr/>
        </p:nvSpPr>
        <p:spPr>
          <a:xfrm rot="10800000">
            <a:off x="2966538" y="3595688"/>
            <a:ext cx="765000" cy="41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1837" y="3446937"/>
            <a:ext cx="605201" cy="60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1386338" y="4165738"/>
            <a:ext cx="169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Avaliação dos resultados</a:t>
            </a:r>
            <a:endParaRPr sz="11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75625" y="3468237"/>
            <a:ext cx="642575" cy="6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/>
          <p:nvPr/>
        </p:nvSpPr>
        <p:spPr>
          <a:xfrm rot="10800000">
            <a:off x="5257088" y="3583563"/>
            <a:ext cx="765000" cy="41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8636025" y="38400"/>
            <a:ext cx="55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0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0"/>
          <p:cNvSpPr txBox="1"/>
          <p:nvPr/>
        </p:nvSpPr>
        <p:spPr>
          <a:xfrm>
            <a:off x="240575" y="19725"/>
            <a:ext cx="4130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Metodologia e Experimentos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0" y="903863"/>
            <a:ext cx="549400" cy="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800" y="915762"/>
            <a:ext cx="5256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0"/>
          <p:cNvSpPr txBox="1"/>
          <p:nvPr/>
        </p:nvSpPr>
        <p:spPr>
          <a:xfrm>
            <a:off x="-44275" y="1570079"/>
            <a:ext cx="27678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Recursos, Tecnologias e Ferramentas </a:t>
            </a:r>
            <a:endParaRPr sz="13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3075475" y="552125"/>
            <a:ext cx="6231900" cy="1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Linguagem de programação </a:t>
            </a:r>
            <a:r>
              <a:rPr b="1"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Python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Bibliotecas </a:t>
            </a:r>
            <a:r>
              <a:rPr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Pandas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&amp; </a:t>
            </a:r>
            <a:r>
              <a:rPr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Numpy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; </a:t>
            </a:r>
            <a:r>
              <a:rPr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Matplotlib &amp; Seaborn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&amp; Plotly; </a:t>
            </a:r>
            <a:r>
              <a:rPr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Scikit-learn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; </a:t>
            </a:r>
            <a:r>
              <a:rPr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XGBoost.</a:t>
            </a:r>
            <a:endParaRPr i="1"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Plataforma de codificação e desenvolvimento</a:t>
            </a:r>
            <a:r>
              <a:rPr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b="1"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Jupyter Notebook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05" name="Google Shape;205;p20"/>
          <p:cNvCxnSpPr/>
          <p:nvPr/>
        </p:nvCxnSpPr>
        <p:spPr>
          <a:xfrm>
            <a:off x="1896200" y="1280725"/>
            <a:ext cx="1156800" cy="5055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075" y="2519748"/>
            <a:ext cx="549400" cy="54938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392975" y="3120888"/>
            <a:ext cx="1749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Base de dados</a:t>
            </a:r>
            <a:endParaRPr sz="13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cxnSp>
        <p:nvCxnSpPr>
          <p:cNvPr id="208" name="Google Shape;208;p20"/>
          <p:cNvCxnSpPr/>
          <p:nvPr/>
        </p:nvCxnSpPr>
        <p:spPr>
          <a:xfrm>
            <a:off x="1772975" y="2856238"/>
            <a:ext cx="1272600" cy="3084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9" name="Google Shape;209;p20"/>
          <p:cNvSpPr txBox="1"/>
          <p:nvPr/>
        </p:nvSpPr>
        <p:spPr>
          <a:xfrm>
            <a:off x="2750000" y="2397100"/>
            <a:ext cx="6113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Pesquisa transversal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com estudantes na cidade de Campinas/SP entre agosto e setembro de 2019, por meio de um questionário com perguntas de caráter geral, pessoal e escolar, e ao tipo de vitimização de</a:t>
            </a:r>
            <a:r>
              <a:rPr i="1"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bullying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 Paralelamente, foram coletadas as notas oficiais dos alunos que participaram (Viera-Junior; Vieira; Moretti; 2020).</a:t>
            </a:r>
            <a:endParaRPr sz="1500"/>
          </a:p>
        </p:txBody>
      </p:sp>
      <p:cxnSp>
        <p:nvCxnSpPr>
          <p:cNvPr id="210" name="Google Shape;210;p20"/>
          <p:cNvCxnSpPr/>
          <p:nvPr/>
        </p:nvCxnSpPr>
        <p:spPr>
          <a:xfrm>
            <a:off x="1936375" y="1277925"/>
            <a:ext cx="1139100" cy="66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1" name="Google Shape;211;p20"/>
          <p:cNvCxnSpPr/>
          <p:nvPr/>
        </p:nvCxnSpPr>
        <p:spPr>
          <a:xfrm flipH="1" rot="10800000">
            <a:off x="1896175" y="763525"/>
            <a:ext cx="1157100" cy="5172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2" name="Google Shape;212;p20"/>
          <p:cNvCxnSpPr>
            <a:stCxn id="207" idx="2"/>
          </p:cNvCxnSpPr>
          <p:nvPr/>
        </p:nvCxnSpPr>
        <p:spPr>
          <a:xfrm>
            <a:off x="1267775" y="3385788"/>
            <a:ext cx="7800" cy="7194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13" name="Google Shape;213;p20"/>
          <p:cNvSpPr txBox="1"/>
          <p:nvPr/>
        </p:nvSpPr>
        <p:spPr>
          <a:xfrm>
            <a:off x="392975" y="4142575"/>
            <a:ext cx="27678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Contém </a:t>
            </a:r>
            <a:r>
              <a:rPr b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24</a:t>
            </a: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colunas/atributos e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489</a:t>
            </a:r>
            <a:r>
              <a:rPr lang="pt-BR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linhas/registros.</a:t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8636025" y="38400"/>
            <a:ext cx="55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6195525" y="4720500"/>
            <a:ext cx="2902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Metodologia e Experimentos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32069"/>
          </a:srgbClr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/>
          <p:nvPr/>
        </p:nvSpPr>
        <p:spPr>
          <a:xfrm>
            <a:off x="0" y="4838700"/>
            <a:ext cx="9144000" cy="3048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59053" l="22071" r="18581" t="0"/>
          <a:stretch/>
        </p:blipFill>
        <p:spPr>
          <a:xfrm>
            <a:off x="147718" y="4868038"/>
            <a:ext cx="245256" cy="2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3">
            <a:alphaModFix/>
          </a:blip>
          <a:srcRect b="0" l="0" r="0" t="79454"/>
          <a:stretch/>
        </p:blipFill>
        <p:spPr>
          <a:xfrm>
            <a:off x="270352" y="4868036"/>
            <a:ext cx="823675" cy="24612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>
            <a:off x="0" y="0"/>
            <a:ext cx="9144000" cy="38400"/>
          </a:xfrm>
          <a:prstGeom prst="rect">
            <a:avLst/>
          </a:prstGeom>
          <a:solidFill>
            <a:srgbClr val="42983D"/>
          </a:solidFill>
          <a:ln cap="flat" cmpd="sng" w="9525">
            <a:solidFill>
              <a:srgbClr val="4298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1"/>
          <p:cNvCxnSpPr/>
          <p:nvPr/>
        </p:nvCxnSpPr>
        <p:spPr>
          <a:xfrm>
            <a:off x="194150" y="-834450"/>
            <a:ext cx="0" cy="1851300"/>
          </a:xfrm>
          <a:prstGeom prst="straightConnector1">
            <a:avLst/>
          </a:prstGeom>
          <a:noFill/>
          <a:ln cap="flat" cmpd="sng" w="114300">
            <a:solidFill>
              <a:srgbClr val="42983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1"/>
          <p:cNvSpPr txBox="1"/>
          <p:nvPr/>
        </p:nvSpPr>
        <p:spPr>
          <a:xfrm>
            <a:off x="240575" y="19725"/>
            <a:ext cx="4130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2100">
                <a:solidFill>
                  <a:srgbClr val="42983D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Metodologia e Experimentos</a:t>
            </a:r>
            <a:endParaRPr sz="2100">
              <a:solidFill>
                <a:srgbClr val="42983D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pic>
        <p:nvPicPr>
          <p:cNvPr id="226" name="Google Shape;2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025" y="781849"/>
            <a:ext cx="605175" cy="6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1"/>
          <p:cNvSpPr txBox="1"/>
          <p:nvPr/>
        </p:nvSpPr>
        <p:spPr>
          <a:xfrm>
            <a:off x="392975" y="1404900"/>
            <a:ext cx="1749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Preparação da base </a:t>
            </a:r>
            <a:endParaRPr sz="13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de dados </a:t>
            </a:r>
            <a:r>
              <a:rPr i="1" lang="pt-BR" sz="1300">
                <a:solidFill>
                  <a:srgbClr val="000000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(pré-processamento)</a:t>
            </a:r>
            <a:endParaRPr i="1" sz="1300">
              <a:solidFill>
                <a:srgbClr val="000000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3252725" y="697300"/>
            <a:ext cx="5770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Limpeza de dados </a:t>
            </a:r>
            <a:r>
              <a:rPr lang="pt-B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</a:t>
            </a:r>
            <a:r>
              <a:rPr b="1" lang="pt-B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remoção</a:t>
            </a:r>
            <a:r>
              <a:rPr lang="pt-B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b="1" lang="pt-B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criação</a:t>
            </a:r>
            <a:r>
              <a:rPr lang="pt-B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Tratamento das variáveis (</a:t>
            </a:r>
            <a:r>
              <a:rPr b="1" i="1" lang="pt-B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One-Hot Encoding</a:t>
            </a:r>
            <a:r>
              <a:rPr lang="pt-B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para as variáveis categóricas e </a:t>
            </a:r>
            <a:r>
              <a:rPr b="1" i="1" lang="pt-B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Standard Scaler</a:t>
            </a:r>
            <a:r>
              <a:rPr lang="pt-B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para valores numéricos</a:t>
            </a:r>
            <a:r>
              <a:rPr lang="pt-BR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)</a:t>
            </a:r>
            <a:endParaRPr i="1" sz="1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29" name="Google Shape;229;p21"/>
          <p:cNvCxnSpPr/>
          <p:nvPr/>
        </p:nvCxnSpPr>
        <p:spPr>
          <a:xfrm flipH="1" rot="10800000">
            <a:off x="1965400" y="936850"/>
            <a:ext cx="1248000" cy="2544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30" name="Google Shape;2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89275"/>
            <a:ext cx="8839198" cy="2275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1"/>
          <p:cNvCxnSpPr/>
          <p:nvPr/>
        </p:nvCxnSpPr>
        <p:spPr>
          <a:xfrm>
            <a:off x="1962800" y="1194075"/>
            <a:ext cx="1180500" cy="619500"/>
          </a:xfrm>
          <a:prstGeom prst="straightConnector1">
            <a:avLst/>
          </a:prstGeom>
          <a:noFill/>
          <a:ln cap="flat" cmpd="sng" w="28575">
            <a:solidFill>
              <a:srgbClr val="42983D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2" name="Google Shape;232;p21"/>
          <p:cNvSpPr txBox="1"/>
          <p:nvPr/>
        </p:nvSpPr>
        <p:spPr>
          <a:xfrm>
            <a:off x="8636025" y="38400"/>
            <a:ext cx="551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r>
              <a:rPr b="1" lang="pt-BR" sz="1300">
                <a:solidFill>
                  <a:srgbClr val="42983D"/>
                </a:solidFill>
                <a:latin typeface="Open Sans"/>
                <a:ea typeface="Open Sans"/>
                <a:cs typeface="Open Sans"/>
                <a:sym typeface="Open Sans"/>
              </a:rPr>
              <a:t>/15</a:t>
            </a:r>
            <a:endParaRPr b="1" sz="1300">
              <a:solidFill>
                <a:srgbClr val="4298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6195525" y="4720500"/>
            <a:ext cx="2902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</a:pPr>
            <a:r>
              <a:rPr lang="pt-BR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Metodologia e Experimentos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